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26672" TargetMode="External"/><Relationship Id="rId2" Type="http://schemas.openxmlformats.org/officeDocument/2006/relationships/hyperlink" Target="https://online.zakon.kz/document/?doc_id=31575252#sub_id=367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575252#sub_id=36600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nline.zakon.kz/document/?doc_id=31575252#sub_id=367000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3478302" TargetMode="External"/><Relationship Id="rId2" Type="http://schemas.openxmlformats.org/officeDocument/2006/relationships/hyperlink" Target="https://online.zakon.kz/document/?doc_id=33478302#sub_id=100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26672" TargetMode="External"/><Relationship Id="rId4" Type="http://schemas.openxmlformats.org/officeDocument/2006/relationships/hyperlink" Target="https://online.zakon.kz/document/?doc_id=33478302#sub_id=2503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8259854#sub_id=2460000" TargetMode="External"/><Relationship Id="rId2" Type="http://schemas.openxmlformats.org/officeDocument/2006/relationships/hyperlink" Target="https://online.zakon.kz/document/?doc_id=309719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.zakon.kz/document/?doc_id=10266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Административные коррупционные правонарушения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077072"/>
            <a:ext cx="6400800" cy="1752600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ПРЕПОДАВАТЕЛЬ :  ТУСУПОВА   А.Ж.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7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Кодексом Республики Казахстан «Об административных правонарушениях» регламентирован институт ответственности за совершение административного правонарушения, который состоит из 6 статей, предусматривающих ответственность за предоставление материального вознаграждения физическими лицами, юридическими лицами за получение незаконного материального вознаграждения лицом, уполномоченным на выполнение государственных функций либо приравненным к нему лицом, за осуществление незаконной предпринимательской деятельности и получение незаконных доходов государственными органами и органами местного самоуправления, за  непринятие мер руководителями государственных органов по борьбе с коррупцией, а также принятие на работу лиц, ранее совершивших коррупционное преступление.</a:t>
            </a:r>
          </a:p>
        </p:txBody>
      </p:sp>
    </p:spTree>
    <p:extLst>
      <p:ext uri="{BB962C8B-B14F-4D97-AF65-F5344CB8AC3E}">
        <p14:creationId xmlns:p14="http://schemas.microsoft.com/office/powerpoint/2010/main" val="266271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315" y="19147"/>
            <a:ext cx="8496944" cy="626469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3800" b="1" dirty="0"/>
              <a:t/>
            </a:r>
            <a:br>
              <a:rPr lang="ru-RU" sz="3800" b="1" dirty="0"/>
            </a:br>
            <a:r>
              <a:rPr lang="ru-RU" sz="3800" b="1" dirty="0">
                <a:solidFill>
                  <a:srgbClr val="FFC000"/>
                </a:solidFill>
              </a:rPr>
              <a:t>Статья 676. Предоставление незаконного материального вознаграждения физическими лицами</a:t>
            </a:r>
            <a:endParaRPr lang="ru-RU" sz="3800" dirty="0">
              <a:solidFill>
                <a:srgbClr val="FFC000"/>
              </a:solidFill>
            </a:endParaRPr>
          </a:p>
          <a:p>
            <a:pPr fontAlgn="base"/>
            <a:r>
              <a:rPr lang="ru-RU" sz="3800" dirty="0">
                <a:solidFill>
                  <a:srgbClr val="FFC000"/>
                </a:solidFill>
              </a:rPr>
              <a:t>Предоставление физическими лицами лицам, уполномоченным на выполнение государственных функций, или лицам, приравненным к ним, незаконного материального вознаграждения, подарков, льгот либо услуг, если эти действия не содержат признаков </a:t>
            </a:r>
            <a:r>
              <a:rPr lang="ru-RU" sz="3800" u="sng" dirty="0">
                <a:solidFill>
                  <a:srgbClr val="FFC000"/>
                </a:solidFill>
                <a:hlinkClick r:id="rId2" tooltip="Уголовный кодекс Республики Казахстан от 3 июля 2014 года № 226-V (с изменениями и дополнениями по состоянию на 09.01.2018 г.)"/>
              </a:rPr>
              <a:t>уголовно</a:t>
            </a:r>
            <a:r>
              <a:rPr lang="ru-RU" sz="3800" dirty="0">
                <a:solidFill>
                  <a:srgbClr val="FFC000"/>
                </a:solidFill>
              </a:rPr>
              <a:t> наказуемого </a:t>
            </a:r>
            <a:r>
              <a:rPr lang="ru-RU" sz="3800" dirty="0" smtClean="0">
                <a:solidFill>
                  <a:srgbClr val="FFC000"/>
                </a:solidFill>
              </a:rPr>
              <a:t>деяния</a:t>
            </a:r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         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	Влечет </a:t>
            </a:r>
            <a:r>
              <a:rPr lang="ru-RU" dirty="0"/>
              <a:t>штраф в размере двухсот </a:t>
            </a:r>
            <a:r>
              <a:rPr lang="ru-RU" u="sng" dirty="0">
                <a:hlinkClick r:id="rId3" tooltip="МЗП, МРП и прожиточный минимум (на 1995 - 2018 годы)"/>
              </a:rPr>
              <a:t>месячных расчетных показателей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 smtClean="0"/>
              <a:t>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3545632"/>
            <a:ext cx="72008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45632"/>
            <a:ext cx="2808312" cy="162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6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3"/>
            <a:ext cx="36724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0750" cy="741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3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1706" y="836712"/>
            <a:ext cx="3250704" cy="5242594"/>
          </a:xfrm>
        </p:spPr>
        <p:txBody>
          <a:bodyPr>
            <a:normAutofit/>
          </a:bodyPr>
          <a:lstStyle/>
          <a:p>
            <a:r>
              <a:rPr lang="ru-RU" dirty="0"/>
              <a:t>влечет штраф в размере шестисот месячных расчетных показателей.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-171400"/>
            <a:ext cx="5400600" cy="7029400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sz="5100" b="1" dirty="0" smtClean="0"/>
          </a:p>
          <a:p>
            <a:pPr marL="137160" indent="0" fontAlgn="base">
              <a:buNone/>
            </a:pPr>
            <a:r>
              <a:rPr lang="ru-RU" sz="5100" b="1" dirty="0" smtClean="0"/>
              <a:t>	</a:t>
            </a:r>
            <a:r>
              <a:rPr lang="ru-RU" sz="8000" b="1" dirty="0" smtClean="0"/>
              <a:t>Статья </a:t>
            </a:r>
            <a:r>
              <a:rPr lang="ru-RU" sz="8000" b="1" dirty="0"/>
              <a:t>677. Получение </a:t>
            </a:r>
            <a:r>
              <a:rPr lang="ru-RU" sz="8000" b="1" dirty="0" smtClean="0"/>
              <a:t>	незаконного </a:t>
            </a:r>
            <a:r>
              <a:rPr lang="ru-RU" sz="8000" b="1" dirty="0"/>
              <a:t>материального </a:t>
            </a:r>
            <a:r>
              <a:rPr lang="ru-RU" sz="8000" b="1" dirty="0" smtClean="0"/>
              <a:t>	вознаграждения </a:t>
            </a:r>
            <a:r>
              <a:rPr lang="ru-RU" sz="8000" b="1" dirty="0"/>
              <a:t>лицом, </a:t>
            </a:r>
            <a:r>
              <a:rPr lang="ru-RU" sz="8000" b="1" dirty="0" smtClean="0"/>
              <a:t>	уполномоченным </a:t>
            </a:r>
            <a:r>
              <a:rPr lang="ru-RU" sz="8000" b="1" dirty="0"/>
              <a:t>на выполнение </a:t>
            </a:r>
            <a:r>
              <a:rPr lang="ru-RU" sz="8000" b="1" dirty="0" smtClean="0"/>
              <a:t>	государственных </a:t>
            </a:r>
            <a:r>
              <a:rPr lang="ru-RU" sz="8000" b="1" dirty="0"/>
              <a:t>функций, либо </a:t>
            </a:r>
            <a:r>
              <a:rPr lang="ru-RU" sz="8000" b="1" dirty="0" smtClean="0"/>
              <a:t>	приравненным </a:t>
            </a:r>
            <a:r>
              <a:rPr lang="ru-RU" sz="8000" b="1" dirty="0"/>
              <a:t>к нему лицом</a:t>
            </a:r>
            <a:endParaRPr lang="ru-RU" sz="8000" dirty="0"/>
          </a:p>
          <a:p>
            <a:pPr fontAlgn="base"/>
            <a:r>
              <a:rPr lang="ru-RU" sz="9600" dirty="0"/>
              <a:t>Получение лицом, уполномоченным на выполнение государственных функций, либо приравненным к нему лицом лично или через посредника незаконного материального вознаграждения, подарков, льгот либо услуг за действия (бездействие) в пользу лиц, их предоставивших, если такие действия (бездействие) входят в служебные полномочия лица, уполномоченного на выполнение государственных функций, либо приравненного к нему лица, если эти действия не содержат признаков </a:t>
            </a:r>
            <a:r>
              <a:rPr lang="ru-RU" sz="9600" u="sng" dirty="0">
                <a:hlinkClick r:id="rId2"/>
              </a:rPr>
              <a:t>уголовно</a:t>
            </a:r>
            <a:r>
              <a:rPr lang="ru-RU" sz="9600" dirty="0"/>
              <a:t> наказуемого деяния</a:t>
            </a:r>
          </a:p>
          <a:p>
            <a:endParaRPr lang="ru-RU" sz="11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860032" y="30689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4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7596336" cy="604867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Статья 678. Предоставление незаконного материального вознаграждения юридическими лицами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base"/>
            <a:r>
              <a:rPr lang="ru-RU" sz="2400" dirty="0"/>
              <a:t>1. Предоставление юридическими лицами лицам, уполномоченным на выполнение государственных функций, или лицам, приравненным к ним, незаконного материального вознаграждения, подарков, льгот либо услуг, если эти действия не содержат признаков </a:t>
            </a:r>
            <a:r>
              <a:rPr lang="ru-RU" sz="2400" u="sng" dirty="0">
                <a:hlinkClick r:id="rId2"/>
              </a:rPr>
              <a:t>уголовно наказуемого деяния</a:t>
            </a:r>
            <a:r>
              <a:rPr lang="ru-RU" sz="2400" dirty="0"/>
              <a:t>, </a:t>
            </a:r>
            <a:r>
              <a:rPr lang="ru-RU" sz="2400" dirty="0" smtClean="0"/>
              <a:t>-</a:t>
            </a:r>
          </a:p>
          <a:p>
            <a:pPr fontAlgn="base"/>
            <a:r>
              <a:rPr lang="ru-RU" sz="2400" dirty="0"/>
              <a:t>влечет штраф в размере семисот пятидесяти месячных расчетных показателей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 smtClean="0">
              <a:solidFill>
                <a:srgbClr val="FFFF0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FFFF00"/>
                </a:solidFill>
              </a:rPr>
              <a:t>2</a:t>
            </a:r>
            <a:r>
              <a:rPr lang="ru-RU" sz="2400" dirty="0">
                <a:solidFill>
                  <a:srgbClr val="FFFF00"/>
                </a:solidFill>
              </a:rPr>
              <a:t>. Действия, предусмотренные 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137160" indent="0" fontAlgn="base">
              <a:buNone/>
            </a:pP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    частью </a:t>
            </a:r>
            <a:r>
              <a:rPr lang="ru-RU" sz="2400" dirty="0">
                <a:solidFill>
                  <a:srgbClr val="FFFF00"/>
                </a:solidFill>
              </a:rPr>
              <a:t>первой настоящей статьи, 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137160" indent="0" fontAlgn="base">
              <a:buNone/>
            </a:pP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    совершенные повторно в течение </a:t>
            </a:r>
          </a:p>
          <a:p>
            <a:pPr marL="137160" indent="0" fontAlgn="base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года </a:t>
            </a:r>
            <a:r>
              <a:rPr lang="ru-RU" sz="2400" dirty="0">
                <a:solidFill>
                  <a:srgbClr val="FFFF00"/>
                </a:solidFill>
              </a:rPr>
              <a:t>после наложения административного 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137160" indent="0" fontAlgn="base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взыскания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-влекут </a:t>
            </a:r>
            <a:r>
              <a:rPr lang="ru-RU" sz="2400" dirty="0">
                <a:solidFill>
                  <a:srgbClr val="FFFF00"/>
                </a:solidFill>
              </a:rPr>
              <a:t>штраф в размере 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137160" indent="0" fontAlgn="base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тысячи </a:t>
            </a:r>
            <a:r>
              <a:rPr lang="ru-RU" sz="2400" dirty="0">
                <a:solidFill>
                  <a:srgbClr val="FFFF00"/>
                </a:solidFill>
              </a:rPr>
              <a:t>пятисот 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137160" indent="0" fontAlgn="base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месячных </a:t>
            </a:r>
            <a:r>
              <a:rPr lang="ru-RU" sz="2400" dirty="0">
                <a:solidFill>
                  <a:srgbClr val="FFFF00"/>
                </a:solidFill>
              </a:rPr>
              <a:t>расчетных показателей.</a:t>
            </a:r>
          </a:p>
          <a:p>
            <a:pPr fontAlgn="base"/>
            <a:endParaRPr lang="ru-RU" sz="1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168352" cy="331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1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Статья </a:t>
            </a:r>
            <a:r>
              <a:rPr lang="ru-RU" b="1" dirty="0"/>
              <a:t>679. Осуществление незаконной предпринимательской деятельности и получение незаконных доходов государственными органами и органами местного </a:t>
            </a:r>
            <a:r>
              <a:rPr lang="ru-RU" b="1" dirty="0" smtClean="0"/>
              <a:t>самоуправления</a:t>
            </a: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>
              <a:solidFill>
                <a:srgbClr val="002060"/>
              </a:solidFill>
            </a:endParaRPr>
          </a:p>
          <a:p>
            <a:pPr marL="137160" indent="0" fontAlgn="base">
              <a:buNone/>
            </a:pPr>
            <a:r>
              <a:rPr lang="ru-RU" dirty="0" smtClean="0">
                <a:solidFill>
                  <a:srgbClr val="002060"/>
                </a:solidFill>
              </a:rPr>
              <a:t>Занятие </a:t>
            </a:r>
            <a:r>
              <a:rPr lang="ru-RU" dirty="0">
                <a:solidFill>
                  <a:srgbClr val="002060"/>
                </a:solidFill>
              </a:rPr>
              <a:t>государственными органами, органами местного самоуправления предпринимательской деятельностью вне возложенных на них законодательством функций либо принятие материальных благ и преимуществ, помимо установленных источников финансирования, 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</a:p>
          <a:p>
            <a:pPr fontAlgn="base"/>
            <a:endParaRPr lang="ru-RU" dirty="0">
              <a:solidFill>
                <a:srgbClr val="002060"/>
              </a:solidFill>
            </a:endParaRPr>
          </a:p>
          <a:p>
            <a:pPr fontAlgn="base"/>
            <a:endParaRPr lang="ru-RU" dirty="0">
              <a:solidFill>
                <a:srgbClr val="002060"/>
              </a:solidFill>
            </a:endParaRPr>
          </a:p>
          <a:p>
            <a:pPr fontAlgn="base"/>
            <a:endParaRPr lang="ru-RU" dirty="0" smtClean="0">
              <a:solidFill>
                <a:srgbClr val="002060"/>
              </a:solidFill>
            </a:endParaRP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влечет </a:t>
            </a:r>
            <a:r>
              <a:rPr lang="ru-RU" dirty="0">
                <a:solidFill>
                  <a:srgbClr val="002060"/>
                </a:solidFill>
              </a:rPr>
              <a:t>штраф на руководителей этих организаций в размере шестисот месячных расчетных показателей.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008674" y="170080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28605" y="4086525"/>
            <a:ext cx="464701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3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299376" cy="674136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3100" b="1" dirty="0">
                <a:solidFill>
                  <a:srgbClr val="FF0000"/>
                </a:solidFill>
              </a:rPr>
              <a:t>Статья 680. Непринятие руководителями государственных органов мер по противодействию коррупции</a:t>
            </a:r>
            <a:endParaRPr lang="ru-RU" sz="3100" dirty="0">
              <a:solidFill>
                <a:srgbClr val="FF0000"/>
              </a:solidFill>
            </a:endParaRPr>
          </a:p>
          <a:p>
            <a:pPr fontAlgn="base"/>
            <a:r>
              <a:rPr lang="ru-RU" sz="2600" dirty="0">
                <a:solidFill>
                  <a:srgbClr val="FFFF00"/>
                </a:solidFill>
              </a:rPr>
              <a:t>Непринятие руководителями либо ответственными секретарями или иными должностными лицами, определяемыми Президентом Республики Казахстан, государственных органов, Вооруженных Сил Республики Казахстан, других войск и воинских формирований Республики Казахстан в пределах своих полномочий мер по устранению нарушений законодательства Республики Казахстан о противодействии коррупции либо в отношении подчиненных им лиц, виновных в совершении </a:t>
            </a:r>
            <a:r>
              <a:rPr lang="ru-RU" sz="2600" u="sng" dirty="0">
                <a:solidFill>
                  <a:srgbClr val="FFFF00"/>
                </a:solidFill>
                <a:hlinkClick r:id="rId2" tooltip="Закон Республики Казахстан от 18 ноября 2015 года № 410-V «О противодействии коррупции» (с изменениями и дополнениями по состоянию на 03.07.2017 г.)"/>
              </a:rPr>
              <a:t>коррупционных правонарушений</a:t>
            </a:r>
            <a:r>
              <a:rPr lang="ru-RU" sz="2600" dirty="0">
                <a:solidFill>
                  <a:srgbClr val="FFFF00"/>
                </a:solidFill>
              </a:rPr>
              <a:t>, либо принятие указанных мер с нарушением </a:t>
            </a:r>
            <a:r>
              <a:rPr lang="ru-RU" sz="2600" u="sng" dirty="0">
                <a:solidFill>
                  <a:srgbClr val="FFFF00"/>
                </a:solidFill>
                <a:hlinkClick r:id="rId3" tooltip="Закон Республики Казахстан от 18 ноября 2015 года № 410-V «О противодействии коррупции» (с изменениями и дополнениями по состоянию на 03.07.2017 г.)"/>
              </a:rPr>
              <a:t>законодательства</a:t>
            </a:r>
            <a:r>
              <a:rPr lang="ru-RU" sz="2600" dirty="0">
                <a:solidFill>
                  <a:srgbClr val="FFFF00"/>
                </a:solidFill>
              </a:rPr>
              <a:t> Республики Казахстан о противодействии коррупции, либо </a:t>
            </a:r>
            <a:r>
              <a:rPr lang="ru-RU" sz="2600" dirty="0" err="1">
                <a:solidFill>
                  <a:srgbClr val="FFFF00"/>
                </a:solidFill>
              </a:rPr>
              <a:t>непредоставление</a:t>
            </a:r>
            <a:r>
              <a:rPr lang="ru-RU" sz="2600" dirty="0">
                <a:solidFill>
                  <a:srgbClr val="FFFF00"/>
                </a:solidFill>
              </a:rPr>
              <a:t> </a:t>
            </a:r>
            <a:r>
              <a:rPr lang="ru-RU" sz="2600" u="sng" dirty="0">
                <a:solidFill>
                  <a:srgbClr val="FFFF00"/>
                </a:solidFill>
                <a:hlinkClick r:id="rId4"/>
              </a:rPr>
              <a:t>соответствующей информации</a:t>
            </a:r>
            <a:r>
              <a:rPr lang="ru-RU" sz="2600" dirty="0">
                <a:solidFill>
                  <a:srgbClr val="FFFF00"/>
                </a:solidFill>
              </a:rPr>
              <a:t> в органы государственных доходов по месту жительства виновных лиц </a:t>
            </a:r>
            <a:r>
              <a:rPr lang="ru-RU" sz="2600" dirty="0" smtClean="0">
                <a:solidFill>
                  <a:srgbClr val="FFFF00"/>
                </a:solidFill>
              </a:rPr>
              <a:t>–</a:t>
            </a:r>
          </a:p>
          <a:p>
            <a:pPr fontAlgn="base"/>
            <a:r>
              <a:rPr lang="ru-RU" sz="3100" dirty="0" smtClean="0">
                <a:solidFill>
                  <a:srgbClr val="92D050"/>
                </a:solidFill>
              </a:rPr>
              <a:t>влечет </a:t>
            </a:r>
            <a:r>
              <a:rPr lang="ru-RU" sz="3100" dirty="0">
                <a:solidFill>
                  <a:srgbClr val="92D050"/>
                </a:solidFill>
              </a:rPr>
              <a:t>штраф в размере ста </a:t>
            </a:r>
            <a:r>
              <a:rPr lang="ru-RU" sz="3100" u="sng" dirty="0">
                <a:solidFill>
                  <a:srgbClr val="92D050"/>
                </a:solidFill>
                <a:hlinkClick r:id="rId5" tooltip="МЗП, МРП и прожиточный минимум (на 1995 - 2018 годы)"/>
              </a:rPr>
              <a:t>месячных расчетных показателей</a:t>
            </a:r>
            <a:r>
              <a:rPr lang="ru-RU" sz="3100" dirty="0">
                <a:solidFill>
                  <a:srgbClr val="92D05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9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25920"/>
            <a:ext cx="8795320" cy="612068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600" b="1" dirty="0"/>
              <a:t>Статья 681. Принятие на работу лиц, ранее совершивших коррупционное </a:t>
            </a:r>
            <a:r>
              <a:rPr lang="ru-RU" sz="2600" b="1" dirty="0" smtClean="0"/>
              <a:t>преступление</a:t>
            </a:r>
          </a:p>
          <a:p>
            <a:pPr fontAlgn="base"/>
            <a:endParaRPr lang="ru-RU" sz="2600" b="1" dirty="0"/>
          </a:p>
          <a:p>
            <a:pPr fontAlgn="base"/>
            <a:endParaRPr lang="ru-RU" sz="2600" dirty="0">
              <a:solidFill>
                <a:srgbClr val="002060"/>
              </a:solidFill>
            </a:endParaRPr>
          </a:p>
          <a:p>
            <a:pPr fontAlgn="base"/>
            <a:r>
              <a:rPr lang="ru-RU" sz="3000" dirty="0">
                <a:solidFill>
                  <a:srgbClr val="002060"/>
                </a:solidFill>
              </a:rPr>
              <a:t>Принятие руководителем государственных органов, учреждений и предприятий либо руководителем </a:t>
            </a:r>
            <a:r>
              <a:rPr lang="ru-RU" sz="3000" u="sng" dirty="0">
                <a:solidFill>
                  <a:srgbClr val="002060"/>
                </a:solidFill>
                <a:hlinkClick r:id="rId2"/>
              </a:rPr>
              <a:t>национальных</a:t>
            </a:r>
            <a:r>
              <a:rPr lang="ru-RU" sz="3000" dirty="0">
                <a:solidFill>
                  <a:srgbClr val="002060"/>
                </a:solidFill>
              </a:rPr>
              <a:t> компаний, национальных управляющих холдингов, национальных холдингов, </a:t>
            </a:r>
            <a:r>
              <a:rPr lang="ru-RU" sz="3000" u="sng" dirty="0">
                <a:solidFill>
                  <a:srgbClr val="002060"/>
                </a:solidFill>
                <a:hlinkClick r:id="rId3"/>
              </a:rPr>
              <a:t>национальных институтов развития</a:t>
            </a:r>
            <a:r>
              <a:rPr lang="ru-RU" sz="3000" dirty="0">
                <a:solidFill>
                  <a:srgbClr val="002060"/>
                </a:solidFill>
              </a:rPr>
              <a:t>, а также их дочерних организаций на работу лиц, ранее совершивших коррупционное преступление, -</a:t>
            </a:r>
          </a:p>
          <a:p>
            <a:pPr fontAlgn="base"/>
            <a:r>
              <a:rPr lang="ru-RU" sz="3000" dirty="0">
                <a:solidFill>
                  <a:srgbClr val="002060"/>
                </a:solidFill>
              </a:rPr>
              <a:t>влечет штраф в размере ста </a:t>
            </a:r>
            <a:r>
              <a:rPr lang="ru-RU" sz="3000" u="sng" dirty="0">
                <a:solidFill>
                  <a:srgbClr val="002060"/>
                </a:solidFill>
                <a:hlinkClick r:id="rId4"/>
              </a:rPr>
              <a:t>месячных расчетных показателей</a:t>
            </a:r>
            <a:r>
              <a:rPr lang="ru-RU" sz="3000" dirty="0">
                <a:solidFill>
                  <a:srgbClr val="002060"/>
                </a:solidFill>
              </a:rPr>
              <a:t>.</a:t>
            </a:r>
          </a:p>
          <a:p>
            <a:endParaRPr lang="ru-RU" sz="3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27984" y="14847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98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226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Административные коррупционные правонарушения</vt:lpstr>
      <vt:lpstr> </vt:lpstr>
      <vt:lpstr> </vt:lpstr>
      <vt:lpstr> </vt:lpstr>
      <vt:lpstr>влечет штраф в размере шестисот месячных расчетных показателей.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34. Административные коррупционные правонарушения</dc:title>
  <dc:creator>Asus</dc:creator>
  <cp:lastModifiedBy>Almagul</cp:lastModifiedBy>
  <cp:revision>9</cp:revision>
  <dcterms:created xsi:type="dcterms:W3CDTF">2018-04-18T17:40:59Z</dcterms:created>
  <dcterms:modified xsi:type="dcterms:W3CDTF">2019-05-19T11:12:49Z</dcterms:modified>
</cp:coreProperties>
</file>